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7" d="100"/>
          <a:sy n="87" d="100"/>
        </p:scale>
        <p:origin x="117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102122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Baris Turgay</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did exploratory data analysis to find the training labels.</a:t>
            </a:r>
          </a:p>
          <a:p>
            <a:r>
              <a:rPr lang="en-US" sz="2200" dirty="0">
                <a:solidFill>
                  <a:schemeClr val="accent3">
                    <a:lumMod val="25000"/>
                  </a:schemeClr>
                </a:solidFill>
                <a:latin typeface="Abadi" panose="020B0604020104020204" pitchFamily="34" charset="0"/>
              </a:rPr>
              <a:t>We computed the number of launches at each location, as well as the number and frequency of each orbit.</a:t>
            </a:r>
          </a:p>
          <a:p>
            <a:r>
              <a:rPr lang="en-US" sz="2200" dirty="0">
                <a:solidFill>
                  <a:schemeClr val="accent3">
                    <a:lumMod val="25000"/>
                  </a:schemeClr>
                </a:solidFill>
                <a:latin typeface="Abadi" panose="020B0604020104020204" pitchFamily="34" charset="0"/>
              </a:rPr>
              <a:t>We generated a landing outcome label from the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https://github.com/MrBoris1/SpaceX/blob/main/labs-jupyter-spacex-Data%20wrangling.ipynb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analyzed the data by displaying the association between flight number and launch site, payload and launch site, success rate of each orbit type, flight number and orbit type, and yearly launch success trends.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https://github.com/MrBoris1/SpaceX/blob/main/jupyter-labs-eda-dataviz.ipynb.jupyterlite.ipynb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exiting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used EDA and SQL to gain insight from the data. We created queries to find out, for example:</a:t>
            </a:r>
          </a:p>
          <a:p>
            <a:pPr lvl="1">
              <a:lnSpc>
                <a:spcPct val="100000"/>
              </a:lnSpc>
              <a:spcBef>
                <a:spcPts val="1400"/>
              </a:spcBef>
            </a:pPr>
            <a:r>
              <a:rPr lang="en-US" sz="1800" dirty="0">
                <a:solidFill>
                  <a:schemeClr val="accent3">
                    <a:lumMod val="25000"/>
                  </a:schemeClr>
                </a:solidFill>
                <a:latin typeface="Abadi"/>
              </a:rPr>
              <a:t>The names of distinct launch locations of the space project.</a:t>
            </a:r>
          </a:p>
          <a:p>
            <a:pPr lvl="1">
              <a:lnSpc>
                <a:spcPct val="100000"/>
              </a:lnSpc>
              <a:spcBef>
                <a:spcPts val="1400"/>
              </a:spcBef>
            </a:pPr>
            <a:r>
              <a:rPr lang="en-US" sz="1800" dirty="0">
                <a:solidFill>
                  <a:schemeClr val="accent3">
                    <a:lumMod val="25000"/>
                  </a:schemeClr>
                </a:solidFill>
                <a:latin typeface="Abadi"/>
              </a:rPr>
              <a:t>The total payload mass of boosters launched by NASA (CRS).</a:t>
            </a:r>
          </a:p>
          <a:p>
            <a:pPr lvl="1">
              <a:lnSpc>
                <a:spcPct val="100000"/>
              </a:lnSpc>
              <a:spcBef>
                <a:spcPts val="1400"/>
              </a:spcBef>
            </a:pPr>
            <a:r>
              <a:rPr lang="en-US" sz="1800" dirty="0">
                <a:solidFill>
                  <a:schemeClr val="accent3">
                    <a:lumMod val="25000"/>
                  </a:schemeClr>
                </a:solidFill>
                <a:latin typeface="Abadi"/>
              </a:rPr>
              <a:t>The average payload mass of rocket type F9 v1.1.The overall number of successful and unsuccessful mission results.</a:t>
            </a:r>
          </a:p>
          <a:p>
            <a:pPr lvl="1">
              <a:lnSpc>
                <a:spcPct val="100000"/>
              </a:lnSpc>
              <a:spcBef>
                <a:spcPts val="1400"/>
              </a:spcBef>
            </a:pPr>
            <a:r>
              <a:rPr lang="en-US" sz="1800" dirty="0">
                <a:solidFill>
                  <a:schemeClr val="accent3">
                    <a:lumMod val="25000"/>
                  </a:schemeClr>
                </a:solidFill>
                <a:latin typeface="Abadi"/>
              </a:rPr>
              <a:t>The failure landing results in drone ships, their booster versions, and launch location names.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https://github.com/MrBoris1/SpaceX/blob/main/jupyter-labs-eda-sql-coursera_sqllite.ipynb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highlighted all launch locations and added map items such as markers, circles, and lines to indicate the success or failure of launches at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classified the feature launch results (failure or success) as class 0 and 1.i.e., zero for failure and one for achievement.</a:t>
            </a:r>
          </a:p>
          <a:p>
            <a:pPr>
              <a:lnSpc>
                <a:spcPct val="100000"/>
              </a:lnSpc>
              <a:spcBef>
                <a:spcPts val="1400"/>
              </a:spcBef>
            </a:pPr>
            <a:r>
              <a:rPr lang="en-US" sz="2200" dirty="0">
                <a:solidFill>
                  <a:schemeClr val="accent3">
                    <a:lumMod val="25000"/>
                  </a:schemeClr>
                </a:solidFill>
                <a:latin typeface="Abadi" panose="020B0604020104020204" pitchFamily="34" charset="0"/>
              </a:rPr>
              <a:t>Using color-labeled marker clusters, we determined which launch sites have a reasonably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estimated the distances between a launch location and its surroundings. We answered some questions, for example:</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locations near trains,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preserve a particular distance from cities?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produced pie charts displaying the total launches by a particular location.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scatter graph demonstrating the association between Outcome and Payload Mass (Kg) for each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https://github.com/MrBoris1/SpaceX/blob/main/spacex_dash_app.py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imported the data with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converted it, then partitioned it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create several machine learning models and modify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We utilized accuracy as the measure for our model and enhanced it through feature engineering and algorithm tweaking.</a:t>
            </a:r>
          </a:p>
          <a:p>
            <a:pPr>
              <a:lnSpc>
                <a:spcPct val="100000"/>
              </a:lnSpc>
              <a:spcBef>
                <a:spcPts val="1400"/>
              </a:spcBef>
            </a:pPr>
            <a:r>
              <a:rPr lang="en-US" sz="2200" dirty="0">
                <a:solidFill>
                  <a:schemeClr val="accent3">
                    <a:lumMod val="25000"/>
                  </a:schemeClr>
                </a:solidFill>
                <a:latin typeface="Abadi" panose="020B0604020104020204" pitchFamily="34" charset="0"/>
              </a:rPr>
              <a:t>We discovered the best-performing categorization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https://github.com/MrBoris1/SpaceX/blob/main/SpaceX_Machine_Learning_Prediction_Part_5.jupyterlite.ipynb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plot, the more the number of flights at a launch point, the higher the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The figure shows that ES-L1, GEO, HEO, SSO, and VLEO had the highest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graphic below depicts the Flight Number vs. Orbit Type. We see that success in the LEO orbit is proportional to the number of flights, however in the GTO orbit, there is no link between flight number and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large payloads result in more successful landings in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The figure shows that the success rate has increased steadily since 2013 and will continue to do so until 2020.</a:t>
            </a: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utilized the keyword DISTINCT to display only unique launch locations from SpaceX data.</a:t>
            </a: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performed the above query to display five results whose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computed the total payload carried by NASA boosters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determined that the average payload mass carried by booster version F9 v1.1 is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noted that the dates of the first successful landing outcome on the ground pad were December 22,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utilized a wildcard, such as '%', to filter for WHERE </a:t>
            </a:r>
            <a:r>
              <a:rPr lang="en-US" sz="2000" dirty="0" err="1">
                <a:latin typeface="Abadi" panose="020B0604020104020204" pitchFamily="34" charset="0"/>
              </a:rPr>
              <a:t>MissionOutcome</a:t>
            </a:r>
            <a:r>
              <a:rPr lang="en-US" sz="2000" dirty="0">
                <a:latin typeface="Abadi" panose="020B0604020104020204" pitchFamily="34" charset="0"/>
              </a:rPr>
              <a:t> was successful or unsuccessful.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used a subquery in the WHERE clause and the MAX() method to discover which booster had the most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utilized the WHERE clause, LIKE, AND, and BETWEEN conditions to filter for unsuccessful landings in drone ships, booster versions, and launch location names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chose Landing outcomes and the COUNT of landing outcomes from the data, and then used the WHERE clause to filter for landing outcomes between 2010-06-04 and 2010-03-20.</a:t>
            </a:r>
          </a:p>
          <a:p>
            <a:pPr>
              <a:spcBef>
                <a:spcPts val="1400"/>
              </a:spcBef>
            </a:pPr>
            <a:r>
              <a:rPr lang="en-US" sz="2000" dirty="0">
                <a:latin typeface="Abadi" panose="020B0604020104020204" pitchFamily="34" charset="0"/>
              </a:rPr>
              <a:t>We used the categorize BY clause to categorize the landing results, then the ORDER BY clause to sort them in decreasing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offers Falcon 9 rocket flights on their website for 62 million dollars; other suppliers charge up to 165 million dollars per launch; much of the savings are due to Space X's ability to reuse the first stage. As a result, determining whether the first stage will land allows us to estimate the cost of a launch. This information can be utilized if another firm wishes to compete with Space X for a rocket launch. The project's purpose is to develop a machine learning pipeline for predicting whether the first stage will land successfully.</a:t>
            </a:r>
          </a:p>
          <a:p>
            <a:pPr marL="457200" lvl="1" indent="0" algn="just">
              <a:spcBef>
                <a:spcPts val="1400"/>
              </a:spcBef>
              <a:buNone/>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elements affect if the rocket lands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interplay of several elements determines the likelihood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are required for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has the highest classification accuracy.</a:t>
            </a: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demonstrates that it can discriminate between the various classes. The biggest issue is false </a:t>
            </a:r>
            <a:r>
              <a:rPr lang="en-US" sz="2200" dirty="0" err="1">
                <a:solidFill>
                  <a:schemeClr val="accent3">
                    <a:lumMod val="25000"/>
                  </a:schemeClr>
                </a:solidFill>
                <a:latin typeface="Abadi" panose="020B0604020104020204" pitchFamily="34" charset="0"/>
              </a:rPr>
              <a:t>positives.i.e</a:t>
            </a:r>
            <a:r>
              <a:rPr lang="en-US" sz="2200" dirty="0">
                <a:solidFill>
                  <a:schemeClr val="accent3">
                    <a:lumMod val="25000"/>
                  </a:schemeClr>
                </a:solidFill>
                <a:latin typeface="Abadi" panose="020B0604020104020204" pitchFamily="34" charset="0"/>
              </a:rPr>
              <a:t>., a failed landing is recorded as successful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Increasing the number of flights at a launch site correlates with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From 2013 to 2020, the launch success rate increased.</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and VLEO achieved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was the most successful launch of all locations.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most effective machine learning method for this problem.</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0446"/>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the get request to the SpaceX API to collect data, sanitize it, and do some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https://github.com/MrBoris1/SpaceX/blob/main/jupyter-labs-spacex-data-collection-api.ipynb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web scrape Falcon 9 launch records. </a:t>
            </a:r>
          </a:p>
          <a:p>
            <a:pPr>
              <a:lnSpc>
                <a:spcPct val="100000"/>
              </a:lnSpc>
              <a:spcBef>
                <a:spcPts val="1400"/>
              </a:spcBef>
            </a:pPr>
            <a:r>
              <a:rPr lang="en-US" sz="2200" dirty="0">
                <a:solidFill>
                  <a:schemeClr val="accent3">
                    <a:lumMod val="25000"/>
                  </a:schemeClr>
                </a:solidFill>
                <a:latin typeface="Abadi"/>
              </a:rPr>
              <a:t>We processed the table and transformed it 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https://github.com/MrBoris1/SpaceX/blob/main/jupyter-labs-webscraping.ipynb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1378</TotalTime>
  <Words>1766</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Barış Turgay</cp:lastModifiedBy>
  <cp:revision>231</cp:revision>
  <dcterms:created xsi:type="dcterms:W3CDTF">2021-04-29T18:58:34Z</dcterms:created>
  <dcterms:modified xsi:type="dcterms:W3CDTF">2024-02-05T17:36:06Z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